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3" r:id="rId5"/>
    <p:sldMasterId id="2147483651" r:id="rId6"/>
    <p:sldMasterId id="2147483655" r:id="rId7"/>
    <p:sldMasterId id="2147483657" r:id="rId8"/>
  </p:sldMasterIdLst>
  <p:notesMasterIdLst>
    <p:notesMasterId r:id="rId24"/>
  </p:notesMasterIdLst>
  <p:handoutMasterIdLst>
    <p:handoutMasterId r:id="rId25"/>
  </p:handoutMasterIdLst>
  <p:sldIdLst>
    <p:sldId id="256" r:id="rId9"/>
    <p:sldId id="257" r:id="rId10"/>
    <p:sldId id="265" r:id="rId11"/>
    <p:sldId id="274" r:id="rId12"/>
    <p:sldId id="266" r:id="rId13"/>
    <p:sldId id="267" r:id="rId14"/>
    <p:sldId id="268" r:id="rId15"/>
    <p:sldId id="281" r:id="rId16"/>
    <p:sldId id="277" r:id="rId17"/>
    <p:sldId id="279" r:id="rId18"/>
    <p:sldId id="278" r:id="rId19"/>
    <p:sldId id="269" r:id="rId20"/>
    <p:sldId id="270" r:id="rId21"/>
    <p:sldId id="271" r:id="rId22"/>
    <p:sldId id="264"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5454"/>
    <a:srgbClr val="696969"/>
    <a:srgbClr val="5556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p:restoredTop sz="76735"/>
  </p:normalViewPr>
  <p:slideViewPr>
    <p:cSldViewPr>
      <p:cViewPr varScale="1">
        <p:scale>
          <a:sx n="129" d="100"/>
          <a:sy n="129" d="100"/>
        </p:scale>
        <p:origin x="2104" y="1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113135-C026-4948-A4BB-C1B89BF144BC}" type="datetimeFigureOut">
              <a:rPr lang="en-IN" smtClean="0"/>
              <a:t>21/05/21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99F2D5-C16E-4FE1-888B-9CB179787F85}" type="slidenum">
              <a:rPr lang="en-IN" smtClean="0"/>
              <a:t>‹#›</a:t>
            </a:fld>
            <a:endParaRPr lang="en-IN" dirty="0"/>
          </a:p>
        </p:txBody>
      </p:sp>
    </p:spTree>
    <p:extLst>
      <p:ext uri="{BB962C8B-B14F-4D97-AF65-F5344CB8AC3E}">
        <p14:creationId xmlns:p14="http://schemas.microsoft.com/office/powerpoint/2010/main" val="4032346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70EA9F-DA69-4BF2-828B-FFE30711683F}" type="datetimeFigureOut">
              <a:rPr lang="en-IN" smtClean="0"/>
              <a:t>21/05/21</a:t>
            </a:fld>
            <a:endParaRPr lang="en-IN"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EEACE0-845F-4B7F-9AF5-7457E69D44A2}" type="slidenum">
              <a:rPr lang="en-IN" smtClean="0"/>
              <a:t>‹#›</a:t>
            </a:fld>
            <a:endParaRPr lang="en-IN" dirty="0"/>
          </a:p>
        </p:txBody>
      </p:sp>
    </p:spTree>
    <p:extLst>
      <p:ext uri="{BB962C8B-B14F-4D97-AF65-F5344CB8AC3E}">
        <p14:creationId xmlns:p14="http://schemas.microsoft.com/office/powerpoint/2010/main" val="286779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field of Deep Learning  based Computer Vision so much has been accomplished.  We have the liberty to pick one of the so many pretrained models and finetune to accomplish the task in hand.</a:t>
            </a:r>
          </a:p>
          <a:p>
            <a:r>
              <a:rPr lang="en-US" dirty="0"/>
              <a:t>Mostly,  we judge a model based on accuracy, </a:t>
            </a:r>
            <a:r>
              <a:rPr lang="en-US" dirty="0" err="1"/>
              <a:t>precison</a:t>
            </a:r>
            <a:r>
              <a:rPr lang="en-US" dirty="0"/>
              <a:t>, recall, IOU </a:t>
            </a:r>
            <a:r>
              <a:rPr lang="en-US" dirty="0" err="1"/>
              <a:t>etc</a:t>
            </a:r>
            <a:r>
              <a:rPr lang="en-US" dirty="0"/>
              <a:t> . But  it does not tell why a model classified an image as a cat instead of dog.</a:t>
            </a:r>
          </a:p>
          <a:p>
            <a:r>
              <a:rPr lang="en-US" dirty="0"/>
              <a:t>So why do we need to know that! – </a:t>
            </a:r>
          </a:p>
          <a:p>
            <a:endParaRPr lang="en-US" dirty="0"/>
          </a:p>
          <a:p>
            <a:pPr marL="228600" indent="-228600">
              <a:buAutoNum type="arabicPeriod"/>
            </a:pPr>
            <a:r>
              <a:rPr lang="en-US" dirty="0"/>
              <a:t>Primarily, when things go wrong somebody has to fix it. Deeper understanding gives better debugging toolkit.</a:t>
            </a:r>
          </a:p>
          <a:p>
            <a:pPr marL="228600" indent="-228600">
              <a:buAutoNum type="arabicPeriod"/>
            </a:pPr>
            <a:r>
              <a:rPr lang="en-US" dirty="0"/>
              <a:t>Additionally, it can help us build reliable accurate faster smaller models.</a:t>
            </a:r>
          </a:p>
          <a:p>
            <a:pPr marL="228600" indent="-228600">
              <a:buAutoNum type="arabicPeriod"/>
            </a:pPr>
            <a:r>
              <a:rPr lang="en-US" dirty="0"/>
              <a:t>resist </a:t>
            </a:r>
            <a:r>
              <a:rPr lang="en-US" dirty="0" err="1"/>
              <a:t>adversial</a:t>
            </a:r>
            <a:r>
              <a:rPr lang="en-US" dirty="0"/>
              <a:t> attacks</a:t>
            </a:r>
          </a:p>
          <a:p>
            <a:pPr marL="228600" indent="-228600">
              <a:buAutoNum type="arabicPeriod"/>
            </a:pPr>
            <a:r>
              <a:rPr lang="en-US" dirty="0"/>
              <a:t>Out of domain data can be identified</a:t>
            </a:r>
          </a:p>
          <a:p>
            <a:pPr marL="228600" indent="-228600">
              <a:buAutoNum type="arabicPeriod"/>
            </a:pPr>
            <a:r>
              <a:rPr lang="en-US" dirty="0"/>
              <a:t>Domains such as medical diagnosis where explanation is necessary will need it</a:t>
            </a:r>
          </a:p>
          <a:p>
            <a:pPr marL="228600" indent="-228600">
              <a:buAutoNum type="arabicPeriod"/>
            </a:pPr>
            <a:r>
              <a:rPr lang="en-US" dirty="0"/>
              <a:t>And who knows even new line of architectures may emerge.</a:t>
            </a:r>
          </a:p>
          <a:p>
            <a:pPr marL="228600" indent="-228600">
              <a:buAutoNum type="arabicPeriod"/>
            </a:pPr>
            <a:endParaRPr lang="en-US" dirty="0"/>
          </a:p>
          <a:p>
            <a:pPr marL="228600" indent="-228600">
              <a:buAutoNum type="arabicPeriod"/>
            </a:pPr>
            <a:r>
              <a:rPr lang="en-US" dirty="0"/>
              <a:t>I will be explaining and showing saliency maps, and unit visualizations. Which are good tools to understand models locally and globally.</a:t>
            </a:r>
          </a:p>
          <a:p>
            <a:pPr marL="228600" indent="-228600">
              <a:buAutoNum type="arabicPeriod"/>
            </a:pPr>
            <a:endParaRPr lang="en-US" dirty="0"/>
          </a:p>
          <a:p>
            <a:pPr marL="228600" indent="-228600">
              <a:buAutoNum type="arabicPeriod"/>
            </a:pPr>
            <a:r>
              <a:rPr lang="en-US" dirty="0"/>
              <a:t>And most importantly, will also show ways to build better models using all this techniques.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BEEACE0-845F-4B7F-9AF5-7457E69D44A2}" type="slidenum">
              <a:rPr lang="en-IN" smtClean="0"/>
              <a:t>2</a:t>
            </a:fld>
            <a:endParaRPr lang="en-IN" dirty="0"/>
          </a:p>
        </p:txBody>
      </p:sp>
    </p:spTree>
    <p:extLst>
      <p:ext uri="{BB962C8B-B14F-4D97-AF65-F5344CB8AC3E}">
        <p14:creationId xmlns:p14="http://schemas.microsoft.com/office/powerpoint/2010/main" val="3774588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CIN Theme 2021-1-Cover">
    <p:spTree>
      <p:nvGrpSpPr>
        <p:cNvPr id="1" name=""/>
        <p:cNvGrpSpPr/>
        <p:nvPr/>
      </p:nvGrpSpPr>
      <p:grpSpPr>
        <a:xfrm>
          <a:off x="0" y="0"/>
          <a:ext cx="0" cy="0"/>
          <a:chOff x="0" y="0"/>
          <a:chExt cx="0" cy="0"/>
        </a:xfrm>
      </p:grpSpPr>
      <p:pic>
        <p:nvPicPr>
          <p:cNvPr id="2" name="Picture 3" descr="E:\Toyota\PPT TEMPLATE DESIGN\JPEGS\PPT Design ver 03cmyk-01.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54" y="0"/>
            <a:ext cx="91412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304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CIN Theme 2021-1 Content Slide">
    <p:spTree>
      <p:nvGrpSpPr>
        <p:cNvPr id="1" name=""/>
        <p:cNvGrpSpPr/>
        <p:nvPr/>
      </p:nvGrpSpPr>
      <p:grpSpPr>
        <a:xfrm>
          <a:off x="0" y="0"/>
          <a:ext cx="0" cy="0"/>
          <a:chOff x="0" y="0"/>
          <a:chExt cx="0" cy="0"/>
        </a:xfrm>
      </p:grpSpPr>
      <p:pic>
        <p:nvPicPr>
          <p:cNvPr id="2050" name="Picture 2" descr="E:\Toyota\PPT TEMPLATE DESIGN\JPEGS\PPT Design ver 03cmyk-0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a:xfrm>
            <a:off x="35496" y="4889401"/>
            <a:ext cx="2095872" cy="274637"/>
          </a:xfrm>
          <a:prstGeom prst="rect">
            <a:avLst/>
          </a:prstGeom>
        </p:spPr>
        <p:txBody>
          <a:bodyPr/>
          <a:lstStyle>
            <a:lvl1pPr>
              <a:defRPr sz="1100">
                <a:solidFill>
                  <a:schemeClr val="bg1">
                    <a:lumMod val="75000"/>
                  </a:schemeClr>
                </a:solidFill>
              </a:defRPr>
            </a:lvl1pPr>
          </a:lstStyle>
          <a:p>
            <a:r>
              <a:rPr lang="en-IN" dirty="0"/>
              <a:t>All Rights Reserved.  Confidential.</a:t>
            </a:r>
          </a:p>
        </p:txBody>
      </p:sp>
    </p:spTree>
    <p:extLst>
      <p:ext uri="{BB962C8B-B14F-4D97-AF65-F5344CB8AC3E}">
        <p14:creationId xmlns:p14="http://schemas.microsoft.com/office/powerpoint/2010/main" val="316807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CIN Theme 2021-1 - Section Slide 1">
    <p:spTree>
      <p:nvGrpSpPr>
        <p:cNvPr id="1" name=""/>
        <p:cNvGrpSpPr/>
        <p:nvPr/>
      </p:nvGrpSpPr>
      <p:grpSpPr>
        <a:xfrm>
          <a:off x="0" y="0"/>
          <a:ext cx="0" cy="0"/>
          <a:chOff x="0" y="0"/>
          <a:chExt cx="0" cy="0"/>
        </a:xfrm>
      </p:grpSpPr>
      <p:pic>
        <p:nvPicPr>
          <p:cNvPr id="3074" name="Picture 2" descr="E:\Toyota\PPT TEMPLATE DESIGN\JPEGS\PPT Design ver 03cmyk-0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54" y="0"/>
            <a:ext cx="9141291"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a:spLocks noGrp="1"/>
          </p:cNvSpPr>
          <p:nvPr>
            <p:ph type="ftr" sz="quarter" idx="11"/>
          </p:nvPr>
        </p:nvSpPr>
        <p:spPr>
          <a:xfrm>
            <a:off x="179512" y="4889401"/>
            <a:ext cx="2095872" cy="274637"/>
          </a:xfrm>
          <a:prstGeom prst="rect">
            <a:avLst/>
          </a:prstGeom>
        </p:spPr>
        <p:txBody>
          <a:bodyPr/>
          <a:lstStyle>
            <a:lvl1pPr>
              <a:defRPr sz="1100"/>
            </a:lvl1pPr>
          </a:lstStyle>
          <a:p>
            <a:r>
              <a:rPr lang="en-IN" dirty="0"/>
              <a:t>All Rights Reserved.  Confidential.</a:t>
            </a:r>
          </a:p>
        </p:txBody>
      </p:sp>
    </p:spTree>
    <p:extLst>
      <p:ext uri="{BB962C8B-B14F-4D97-AF65-F5344CB8AC3E}">
        <p14:creationId xmlns:p14="http://schemas.microsoft.com/office/powerpoint/2010/main" val="3320995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CIN Theme 2021-1 Content Slide 2">
    <p:spTree>
      <p:nvGrpSpPr>
        <p:cNvPr id="1" name=""/>
        <p:cNvGrpSpPr/>
        <p:nvPr/>
      </p:nvGrpSpPr>
      <p:grpSpPr>
        <a:xfrm>
          <a:off x="0" y="0"/>
          <a:ext cx="0" cy="0"/>
          <a:chOff x="0" y="0"/>
          <a:chExt cx="0" cy="0"/>
        </a:xfrm>
      </p:grpSpPr>
      <p:pic>
        <p:nvPicPr>
          <p:cNvPr id="4098" name="Picture 2" descr="E:\Toyota\PPT TEMPLATE DESIGN\JPEGS\PPT Design ver 03cmyk-0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54" y="0"/>
            <a:ext cx="9141291"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a:spLocks noGrp="1"/>
          </p:cNvSpPr>
          <p:nvPr>
            <p:ph type="ftr" sz="quarter" idx="11"/>
          </p:nvPr>
        </p:nvSpPr>
        <p:spPr>
          <a:xfrm>
            <a:off x="1354" y="4889401"/>
            <a:ext cx="2095872" cy="274637"/>
          </a:xfrm>
          <a:prstGeom prst="rect">
            <a:avLst/>
          </a:prstGeom>
        </p:spPr>
        <p:txBody>
          <a:bodyPr/>
          <a:lstStyle>
            <a:lvl1pPr>
              <a:defRPr sz="1100"/>
            </a:lvl1pPr>
          </a:lstStyle>
          <a:p>
            <a:r>
              <a:rPr lang="en-IN" dirty="0"/>
              <a:t>All Rights Reserved.  Confidential.</a:t>
            </a:r>
          </a:p>
        </p:txBody>
      </p:sp>
    </p:spTree>
    <p:extLst>
      <p:ext uri="{BB962C8B-B14F-4D97-AF65-F5344CB8AC3E}">
        <p14:creationId xmlns:p14="http://schemas.microsoft.com/office/powerpoint/2010/main" val="213329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CIN Theme 2021-1 - Section Slide 2">
    <p:spTree>
      <p:nvGrpSpPr>
        <p:cNvPr id="1" name=""/>
        <p:cNvGrpSpPr/>
        <p:nvPr/>
      </p:nvGrpSpPr>
      <p:grpSpPr>
        <a:xfrm>
          <a:off x="0" y="0"/>
          <a:ext cx="0" cy="0"/>
          <a:chOff x="0" y="0"/>
          <a:chExt cx="0" cy="0"/>
        </a:xfrm>
      </p:grpSpPr>
      <p:pic>
        <p:nvPicPr>
          <p:cNvPr id="5122" name="Picture 2" descr="E:\Toyota\PPT TEMPLATE DESIGN\JPEGS\PPT Design ver 03cmyk-05.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54" y="0"/>
            <a:ext cx="9141291"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a:spLocks noGrp="1"/>
          </p:cNvSpPr>
          <p:nvPr>
            <p:ph type="ftr" sz="quarter" idx="11"/>
          </p:nvPr>
        </p:nvSpPr>
        <p:spPr>
          <a:xfrm>
            <a:off x="99864" y="4889401"/>
            <a:ext cx="2095872" cy="274637"/>
          </a:xfrm>
          <a:prstGeom prst="rect">
            <a:avLst/>
          </a:prstGeom>
        </p:spPr>
        <p:txBody>
          <a:bodyPr/>
          <a:lstStyle>
            <a:lvl1pPr>
              <a:defRPr sz="1100"/>
            </a:lvl1pPr>
          </a:lstStyle>
          <a:p>
            <a:r>
              <a:rPr lang="en-IN" dirty="0"/>
              <a:t>All Rights Reserved.  Confidential.</a:t>
            </a:r>
          </a:p>
        </p:txBody>
      </p:sp>
    </p:spTree>
    <p:extLst>
      <p:ext uri="{BB962C8B-B14F-4D97-AF65-F5344CB8AC3E}">
        <p14:creationId xmlns:p14="http://schemas.microsoft.com/office/powerpoint/2010/main" val="21233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Content Slide">
    <p:spTree>
      <p:nvGrpSpPr>
        <p:cNvPr id="1" name=""/>
        <p:cNvGrpSpPr/>
        <p:nvPr/>
      </p:nvGrpSpPr>
      <p:grpSpPr>
        <a:xfrm>
          <a:off x="0" y="0"/>
          <a:ext cx="0" cy="0"/>
          <a:chOff x="0" y="0"/>
          <a:chExt cx="0" cy="0"/>
        </a:xfrm>
      </p:grpSpPr>
      <p:pic>
        <p:nvPicPr>
          <p:cNvPr id="1026" name="Picture 2" descr="E:\Toyota\PPT TEMPLATE DESIGN\JPEGS\BLANK SLIDE-16.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54" y="0"/>
            <a:ext cx="9141291"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11"/>
          </p:nvPr>
        </p:nvSpPr>
        <p:spPr>
          <a:xfrm>
            <a:off x="35496" y="4889401"/>
            <a:ext cx="2095872" cy="274637"/>
          </a:xfrm>
          <a:prstGeom prst="rect">
            <a:avLst/>
          </a:prstGeom>
        </p:spPr>
        <p:txBody>
          <a:bodyPr/>
          <a:lstStyle>
            <a:lvl1pPr>
              <a:defRPr sz="1100">
                <a:solidFill>
                  <a:srgbClr val="545454"/>
                </a:solidFill>
              </a:defRPr>
            </a:lvl1pPr>
          </a:lstStyle>
          <a:p>
            <a:r>
              <a:rPr lang="en-IN" dirty="0"/>
              <a:t>All Rights Reserved.  Confidential.</a:t>
            </a:r>
          </a:p>
        </p:txBody>
      </p:sp>
    </p:spTree>
    <p:extLst>
      <p:ext uri="{BB962C8B-B14F-4D97-AF65-F5344CB8AC3E}">
        <p14:creationId xmlns:p14="http://schemas.microsoft.com/office/powerpoint/2010/main" val="17562935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230306"/>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All Rights Reserved.  Confidential.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0AD98F8-D8FC-4E38-86D0-2D1A2506F41C}" type="slidenum">
              <a:rPr lang="en-IN" smtClean="0"/>
              <a:t>‹#›</a:t>
            </a:fld>
            <a:endParaRPr lang="en-IN" dirty="0"/>
          </a:p>
        </p:txBody>
      </p:sp>
    </p:spTree>
    <p:extLst>
      <p:ext uri="{BB962C8B-B14F-4D97-AF65-F5344CB8AC3E}">
        <p14:creationId xmlns:p14="http://schemas.microsoft.com/office/powerpoint/2010/main" val="3111950138"/>
      </p:ext>
    </p:extLst>
  </p:cSld>
  <p:clrMap bg1="lt1" tx1="dk1" bg2="lt2" tx2="dk2" accent1="accent1" accent2="accent2" accent3="accent3" accent4="accent4" accent5="accent5" accent6="accent6" hlink="hlink" folHlink="folHlink"/>
  <p:sldLayoutIdLst>
    <p:sldLayoutId id="2147483654"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All Rights Reserved.  Confidential.</a:t>
            </a:r>
          </a:p>
        </p:txBody>
      </p:sp>
    </p:spTree>
    <p:extLst>
      <p:ext uri="{BB962C8B-B14F-4D97-AF65-F5344CB8AC3E}">
        <p14:creationId xmlns:p14="http://schemas.microsoft.com/office/powerpoint/2010/main" val="3820386845"/>
      </p:ext>
    </p:extLst>
  </p:cSld>
  <p:clrMap bg1="lt1" tx1="dk1" bg2="lt2" tx2="dk2" accent1="accent1" accent2="accent2" accent3="accent3" accent4="accent4" accent5="accent5" accent6="accent6" hlink="hlink" folHlink="folHlink"/>
  <p:sldLayoutIdLst>
    <p:sldLayoutId id="2147483652"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All Rights Reserved.  Confidential.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D5C1888-C281-4648-8C5D-2337778B4E33}" type="slidenum">
              <a:rPr lang="en-IN" smtClean="0"/>
              <a:t>‹#›</a:t>
            </a:fld>
            <a:endParaRPr lang="en-IN" dirty="0"/>
          </a:p>
        </p:txBody>
      </p:sp>
    </p:spTree>
    <p:extLst>
      <p:ext uri="{BB962C8B-B14F-4D97-AF65-F5344CB8AC3E}">
        <p14:creationId xmlns:p14="http://schemas.microsoft.com/office/powerpoint/2010/main" val="1084709079"/>
      </p:ext>
    </p:extLst>
  </p:cSld>
  <p:clrMap bg1="lt1" tx1="dk1" bg2="lt2" tx2="dk2" accent1="accent1" accent2="accent2" accent3="accent3" accent4="accent4" accent5="accent5" accent6="accent6" hlink="hlink" folHlink="folHlink"/>
  <p:sldLayoutIdLst>
    <p:sldLayoutId id="2147483656"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63158"/>
      </p:ext>
    </p:extLst>
  </p:cSld>
  <p:clrMap bg1="lt1" tx1="dk1" bg2="lt2" tx2="dk2" accent1="accent1" accent2="accent2" accent3="accent3" accent4="accent4" accent5="accent5" accent6="accent6" hlink="hlink" folHlink="folHlink"/>
  <p:sldLayoutIdLst>
    <p:sldLayoutId id="2147483659"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53679E-0C26-C142-95F0-A9DA18AD41CE}"/>
              </a:ext>
            </a:extLst>
          </p:cNvPr>
          <p:cNvSpPr txBox="1"/>
          <p:nvPr/>
        </p:nvSpPr>
        <p:spPr>
          <a:xfrm>
            <a:off x="107504" y="1491630"/>
            <a:ext cx="5400600" cy="461665"/>
          </a:xfrm>
          <a:prstGeom prst="rect">
            <a:avLst/>
          </a:prstGeom>
          <a:noFill/>
        </p:spPr>
        <p:txBody>
          <a:bodyPr wrap="square" rtlCol="0">
            <a:spAutoFit/>
          </a:bodyPr>
          <a:lstStyle/>
          <a:p>
            <a:r>
              <a:rPr lang="en-IN" sz="2400" dirty="0">
                <a:solidFill>
                  <a:srgbClr val="545454"/>
                </a:solidFill>
                <a:latin typeface="Raleway Medium" pitchFamily="34" charset="0"/>
              </a:rPr>
              <a:t>Computer Vision Interpretability</a:t>
            </a:r>
          </a:p>
        </p:txBody>
      </p:sp>
      <p:sp>
        <p:nvSpPr>
          <p:cNvPr id="7" name="TextBox 6">
            <a:extLst>
              <a:ext uri="{FF2B5EF4-FFF2-40B4-BE49-F238E27FC236}">
                <a16:creationId xmlns:a16="http://schemas.microsoft.com/office/drawing/2014/main" id="{F903618E-4F4D-8747-84EF-3C011B199E62}"/>
              </a:ext>
            </a:extLst>
          </p:cNvPr>
          <p:cNvSpPr txBox="1"/>
          <p:nvPr/>
        </p:nvSpPr>
        <p:spPr>
          <a:xfrm>
            <a:off x="107504" y="2236971"/>
            <a:ext cx="5328592" cy="400110"/>
          </a:xfrm>
          <a:prstGeom prst="rect">
            <a:avLst/>
          </a:prstGeom>
          <a:noFill/>
        </p:spPr>
        <p:txBody>
          <a:bodyPr wrap="square" rtlCol="0">
            <a:noAutofit/>
          </a:bodyPr>
          <a:lstStyle/>
          <a:p>
            <a:r>
              <a:rPr lang="en-IN" sz="2000" b="1" dirty="0"/>
              <a:t>Making Models Trustworthy</a:t>
            </a:r>
            <a:endParaRPr lang="en-IN" sz="2000" dirty="0"/>
          </a:p>
        </p:txBody>
      </p:sp>
    </p:spTree>
    <p:extLst>
      <p:ext uri="{BB962C8B-B14F-4D97-AF65-F5344CB8AC3E}">
        <p14:creationId xmlns:p14="http://schemas.microsoft.com/office/powerpoint/2010/main" val="3969426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36EE8A-7F2F-1843-A182-F591672EEBD4}"/>
              </a:ext>
            </a:extLst>
          </p:cNvPr>
          <p:cNvSpPr>
            <a:spLocks noGrp="1"/>
          </p:cNvSpPr>
          <p:nvPr>
            <p:ph type="ftr" sz="quarter" idx="11"/>
          </p:nvPr>
        </p:nvSpPr>
        <p:spPr/>
        <p:txBody>
          <a:bodyPr/>
          <a:lstStyle/>
          <a:p>
            <a:r>
              <a:rPr lang="en-IN"/>
              <a:t>All Rights Reserved.  Confidential.</a:t>
            </a:r>
            <a:endParaRPr lang="en-IN" dirty="0"/>
          </a:p>
        </p:txBody>
      </p:sp>
      <p:pic>
        <p:nvPicPr>
          <p:cNvPr id="3" name="Picture 2">
            <a:extLst>
              <a:ext uri="{FF2B5EF4-FFF2-40B4-BE49-F238E27FC236}">
                <a16:creationId xmlns:a16="http://schemas.microsoft.com/office/drawing/2014/main" id="{E1499636-374C-A047-830F-47437BA44D05}"/>
              </a:ext>
            </a:extLst>
          </p:cNvPr>
          <p:cNvPicPr>
            <a:picLocks noChangeAspect="1"/>
          </p:cNvPicPr>
          <p:nvPr/>
        </p:nvPicPr>
        <p:blipFill>
          <a:blip r:embed="rId2"/>
          <a:stretch>
            <a:fillRect/>
          </a:stretch>
        </p:blipFill>
        <p:spPr>
          <a:xfrm>
            <a:off x="1619672" y="1167563"/>
            <a:ext cx="6130709" cy="3448194"/>
          </a:xfrm>
          <a:prstGeom prst="rect">
            <a:avLst/>
          </a:prstGeom>
        </p:spPr>
      </p:pic>
      <p:sp>
        <p:nvSpPr>
          <p:cNvPr id="4" name="TextBox 3">
            <a:extLst>
              <a:ext uri="{FF2B5EF4-FFF2-40B4-BE49-F238E27FC236}">
                <a16:creationId xmlns:a16="http://schemas.microsoft.com/office/drawing/2014/main" id="{79F7FDE7-97B6-7E4D-8624-0B94CE6AD972}"/>
              </a:ext>
            </a:extLst>
          </p:cNvPr>
          <p:cNvSpPr txBox="1"/>
          <p:nvPr/>
        </p:nvSpPr>
        <p:spPr>
          <a:xfrm>
            <a:off x="2915816" y="122265"/>
            <a:ext cx="5472608"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CV Interpretability techniques - visualization</a:t>
            </a:r>
          </a:p>
        </p:txBody>
      </p:sp>
    </p:spTree>
    <p:extLst>
      <p:ext uri="{BB962C8B-B14F-4D97-AF65-F5344CB8AC3E}">
        <p14:creationId xmlns:p14="http://schemas.microsoft.com/office/powerpoint/2010/main" val="270742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0C093B-7E5D-CA4F-9465-00AB1DA4204D}"/>
              </a:ext>
            </a:extLst>
          </p:cNvPr>
          <p:cNvSpPr>
            <a:spLocks noGrp="1"/>
          </p:cNvSpPr>
          <p:nvPr>
            <p:ph type="ftr" sz="quarter" idx="11"/>
          </p:nvPr>
        </p:nvSpPr>
        <p:spPr/>
        <p:txBody>
          <a:bodyPr/>
          <a:lstStyle/>
          <a:p>
            <a:r>
              <a:rPr lang="en-IN"/>
              <a:t>All Rights Reserved.  Confidential.</a:t>
            </a:r>
            <a:endParaRPr lang="en-IN" dirty="0"/>
          </a:p>
        </p:txBody>
      </p:sp>
      <p:pic>
        <p:nvPicPr>
          <p:cNvPr id="3" name="Picture 2">
            <a:extLst>
              <a:ext uri="{FF2B5EF4-FFF2-40B4-BE49-F238E27FC236}">
                <a16:creationId xmlns:a16="http://schemas.microsoft.com/office/drawing/2014/main" id="{BEA9CFEF-5044-2848-ADB1-0DF767E6620A}"/>
              </a:ext>
            </a:extLst>
          </p:cNvPr>
          <p:cNvPicPr>
            <a:picLocks noChangeAspect="1"/>
          </p:cNvPicPr>
          <p:nvPr/>
        </p:nvPicPr>
        <p:blipFill>
          <a:blip r:embed="rId2"/>
          <a:stretch>
            <a:fillRect/>
          </a:stretch>
        </p:blipFill>
        <p:spPr>
          <a:xfrm>
            <a:off x="1835696" y="1419622"/>
            <a:ext cx="5606472" cy="3153338"/>
          </a:xfrm>
          <a:prstGeom prst="rect">
            <a:avLst/>
          </a:prstGeom>
        </p:spPr>
      </p:pic>
      <p:sp>
        <p:nvSpPr>
          <p:cNvPr id="4" name="TextBox 3">
            <a:extLst>
              <a:ext uri="{FF2B5EF4-FFF2-40B4-BE49-F238E27FC236}">
                <a16:creationId xmlns:a16="http://schemas.microsoft.com/office/drawing/2014/main" id="{54D24D09-A551-9340-B52B-99C6BB825327}"/>
              </a:ext>
            </a:extLst>
          </p:cNvPr>
          <p:cNvSpPr txBox="1"/>
          <p:nvPr/>
        </p:nvSpPr>
        <p:spPr>
          <a:xfrm>
            <a:off x="2915816" y="122265"/>
            <a:ext cx="5472608"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CV Interpretability techniques - visualization</a:t>
            </a:r>
          </a:p>
        </p:txBody>
      </p:sp>
    </p:spTree>
    <p:extLst>
      <p:ext uri="{BB962C8B-B14F-4D97-AF65-F5344CB8AC3E}">
        <p14:creationId xmlns:p14="http://schemas.microsoft.com/office/powerpoint/2010/main" val="807475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3779912" y="122265"/>
            <a:ext cx="4608512" cy="584775"/>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Experiments</a:t>
            </a:r>
          </a:p>
        </p:txBody>
      </p:sp>
      <p:pic>
        <p:nvPicPr>
          <p:cNvPr id="2" name="Picture 1">
            <a:extLst>
              <a:ext uri="{FF2B5EF4-FFF2-40B4-BE49-F238E27FC236}">
                <a16:creationId xmlns:a16="http://schemas.microsoft.com/office/drawing/2014/main" id="{959C0C37-A423-1B42-A917-93B733D485CB}"/>
              </a:ext>
            </a:extLst>
          </p:cNvPr>
          <p:cNvPicPr>
            <a:picLocks noChangeAspect="1"/>
          </p:cNvPicPr>
          <p:nvPr/>
        </p:nvPicPr>
        <p:blipFill>
          <a:blip r:embed="rId2"/>
          <a:stretch>
            <a:fillRect/>
          </a:stretch>
        </p:blipFill>
        <p:spPr>
          <a:xfrm>
            <a:off x="1691680" y="909209"/>
            <a:ext cx="4767469" cy="3325082"/>
          </a:xfrm>
          <a:prstGeom prst="rect">
            <a:avLst/>
          </a:prstGeom>
        </p:spPr>
      </p:pic>
    </p:spTree>
    <p:extLst>
      <p:ext uri="{BB962C8B-B14F-4D97-AF65-F5344CB8AC3E}">
        <p14:creationId xmlns:p14="http://schemas.microsoft.com/office/powerpoint/2010/main" val="2722020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3779912" y="122265"/>
            <a:ext cx="4608512"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Good Practices and ways to improve Model</a:t>
            </a:r>
          </a:p>
        </p:txBody>
      </p:sp>
    </p:spTree>
    <p:extLst>
      <p:ext uri="{BB962C8B-B14F-4D97-AF65-F5344CB8AC3E}">
        <p14:creationId xmlns:p14="http://schemas.microsoft.com/office/powerpoint/2010/main" val="1833631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3779912" y="122265"/>
            <a:ext cx="4608512" cy="584775"/>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Python in Use</a:t>
            </a:r>
          </a:p>
        </p:txBody>
      </p:sp>
      <p:sp>
        <p:nvSpPr>
          <p:cNvPr id="2" name="Rectangle 1">
            <a:extLst>
              <a:ext uri="{FF2B5EF4-FFF2-40B4-BE49-F238E27FC236}">
                <a16:creationId xmlns:a16="http://schemas.microsoft.com/office/drawing/2014/main" id="{3614679F-7BCF-6C44-95D4-EC165A4BAF72}"/>
              </a:ext>
            </a:extLst>
          </p:cNvPr>
          <p:cNvSpPr/>
          <p:nvPr/>
        </p:nvSpPr>
        <p:spPr>
          <a:xfrm>
            <a:off x="251520" y="1131590"/>
            <a:ext cx="8208912" cy="2585323"/>
          </a:xfrm>
          <a:prstGeom prst="rect">
            <a:avLst/>
          </a:prstGeom>
        </p:spPr>
        <p:txBody>
          <a:bodyPr wrap="square">
            <a:spAutoFit/>
          </a:bodyPr>
          <a:lstStyle/>
          <a:p>
            <a:pPr marL="285750" indent="-285750">
              <a:buFont typeface="Courier New" panose="02070309020205020404" pitchFamily="49" charset="0"/>
              <a:buChar char="o"/>
            </a:pPr>
            <a:r>
              <a:rPr lang="en-US" dirty="0">
                <a:solidFill>
                  <a:srgbClr val="545454"/>
                </a:solidFill>
              </a:rPr>
              <a:t>Python + </a:t>
            </a:r>
            <a:r>
              <a:rPr lang="en-US" dirty="0" err="1">
                <a:solidFill>
                  <a:srgbClr val="545454"/>
                </a:solidFill>
              </a:rPr>
              <a:t>Jupyter</a:t>
            </a:r>
            <a:r>
              <a:rPr lang="en-US" dirty="0">
                <a:solidFill>
                  <a:srgbClr val="545454"/>
                </a:solidFill>
              </a:rPr>
              <a:t> notebooks comes in handy to generate and visualize saliency maps and intra model layers.</a:t>
            </a:r>
          </a:p>
          <a:p>
            <a:pPr marL="285750" indent="-285750">
              <a:buFont typeface="Courier New" panose="02070309020205020404" pitchFamily="49" charset="0"/>
              <a:buChar char="o"/>
            </a:pPr>
            <a:r>
              <a:rPr lang="en-US" dirty="0">
                <a:solidFill>
                  <a:srgbClr val="545454"/>
                </a:solidFill>
              </a:rPr>
              <a:t>Generating special saliency map yard sticks and using those yard sticks to validate future model roll-outs is possible with the help of python pipeline.</a:t>
            </a:r>
          </a:p>
          <a:p>
            <a:pPr marL="285750" indent="-285750">
              <a:buFont typeface="Courier New" panose="02070309020205020404" pitchFamily="49" charset="0"/>
              <a:buChar char="o"/>
            </a:pPr>
            <a:r>
              <a:rPr lang="en-US" dirty="0">
                <a:solidFill>
                  <a:srgbClr val="545454"/>
                </a:solidFill>
              </a:rPr>
              <a:t>It is easy to store the model evaluation results in Python data frame and analyze the reason for failure.</a:t>
            </a:r>
          </a:p>
          <a:p>
            <a:pPr marL="285750" indent="-285750">
              <a:buFont typeface="Courier New" panose="02070309020205020404" pitchFamily="49" charset="0"/>
              <a:buChar char="o"/>
            </a:pPr>
            <a:r>
              <a:rPr lang="en-US" dirty="0">
                <a:solidFill>
                  <a:srgbClr val="545454"/>
                </a:solidFill>
              </a:rPr>
              <a:t>All of the functionalities in the proposed idea greatly rely on packages available in Python. The Pachyderm pipeline uses packages such as </a:t>
            </a:r>
            <a:r>
              <a:rPr lang="en-US" dirty="0" err="1">
                <a:solidFill>
                  <a:srgbClr val="545454"/>
                </a:solidFill>
              </a:rPr>
              <a:t>tensorwatch</a:t>
            </a:r>
            <a:r>
              <a:rPr lang="en-US" dirty="0">
                <a:solidFill>
                  <a:srgbClr val="545454"/>
                </a:solidFill>
              </a:rPr>
              <a:t>, </a:t>
            </a:r>
            <a:r>
              <a:rPr lang="en-US" dirty="0" err="1">
                <a:solidFill>
                  <a:srgbClr val="545454"/>
                </a:solidFill>
              </a:rPr>
              <a:t>tensorflow</a:t>
            </a:r>
            <a:r>
              <a:rPr lang="en-US" dirty="0">
                <a:solidFill>
                  <a:srgbClr val="545454"/>
                </a:solidFill>
              </a:rPr>
              <a:t>, </a:t>
            </a:r>
            <a:r>
              <a:rPr lang="en-US" dirty="0" err="1">
                <a:solidFill>
                  <a:srgbClr val="545454"/>
                </a:solidFill>
              </a:rPr>
              <a:t>pytorch</a:t>
            </a:r>
            <a:r>
              <a:rPr lang="en-US" dirty="0">
                <a:solidFill>
                  <a:srgbClr val="545454"/>
                </a:solidFill>
              </a:rPr>
              <a:t>, </a:t>
            </a:r>
            <a:r>
              <a:rPr lang="en-IN" dirty="0">
                <a:solidFill>
                  <a:srgbClr val="545454"/>
                </a:solidFill>
              </a:rPr>
              <a:t>auto-</a:t>
            </a:r>
            <a:r>
              <a:rPr lang="en-IN" dirty="0" err="1">
                <a:solidFill>
                  <a:srgbClr val="545454"/>
                </a:solidFill>
              </a:rPr>
              <a:t>sklerarn</a:t>
            </a:r>
            <a:r>
              <a:rPr lang="en-IN" dirty="0">
                <a:solidFill>
                  <a:srgbClr val="545454"/>
                </a:solidFill>
              </a:rPr>
              <a:t>, </a:t>
            </a:r>
            <a:r>
              <a:rPr lang="en-IN" dirty="0" err="1">
                <a:solidFill>
                  <a:srgbClr val="545454"/>
                </a:solidFill>
              </a:rPr>
              <a:t>hyperopt</a:t>
            </a:r>
            <a:r>
              <a:rPr lang="en-IN" dirty="0">
                <a:solidFill>
                  <a:srgbClr val="545454"/>
                </a:solidFill>
              </a:rPr>
              <a:t>, Transformers, </a:t>
            </a:r>
            <a:r>
              <a:rPr lang="en-IN" dirty="0" err="1">
                <a:solidFill>
                  <a:srgbClr val="545454"/>
                </a:solidFill>
              </a:rPr>
              <a:t>Tf</a:t>
            </a:r>
            <a:r>
              <a:rPr lang="en-IN" dirty="0">
                <a:solidFill>
                  <a:srgbClr val="545454"/>
                </a:solidFill>
              </a:rPr>
              <a:t>-hub packages etc</a:t>
            </a:r>
            <a:endParaRPr lang="en-US" dirty="0">
              <a:solidFill>
                <a:srgbClr val="545454"/>
              </a:solidFill>
            </a:endParaRPr>
          </a:p>
        </p:txBody>
      </p:sp>
    </p:spTree>
    <p:extLst>
      <p:ext uri="{BB962C8B-B14F-4D97-AF65-F5344CB8AC3E}">
        <p14:creationId xmlns:p14="http://schemas.microsoft.com/office/powerpoint/2010/main" val="215755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dirty="0"/>
              <a:t>External</a:t>
            </a:r>
          </a:p>
        </p:txBody>
      </p:sp>
      <p:sp>
        <p:nvSpPr>
          <p:cNvPr id="3" name="TextBox 2"/>
          <p:cNvSpPr txBox="1"/>
          <p:nvPr/>
        </p:nvSpPr>
        <p:spPr>
          <a:xfrm>
            <a:off x="4716016" y="2283718"/>
            <a:ext cx="2592288" cy="584775"/>
          </a:xfrm>
          <a:prstGeom prst="rect">
            <a:avLst/>
          </a:prstGeom>
          <a:noFill/>
        </p:spPr>
        <p:txBody>
          <a:bodyPr wrap="square" rtlCol="0">
            <a:spAutoFit/>
          </a:bodyPr>
          <a:lstStyle/>
          <a:p>
            <a:r>
              <a:rPr lang="en-IN" sz="3200" dirty="0">
                <a:solidFill>
                  <a:schemeClr val="bg1"/>
                </a:solidFill>
                <a:latin typeface="Raleway Medium" pitchFamily="34" charset="0"/>
                <a:cs typeface="Sarabun" pitchFamily="2" charset="-34"/>
              </a:rPr>
              <a:t>Thank You!</a:t>
            </a:r>
          </a:p>
        </p:txBody>
      </p:sp>
    </p:spTree>
    <p:extLst>
      <p:ext uri="{BB962C8B-B14F-4D97-AF65-F5344CB8AC3E}">
        <p14:creationId xmlns:p14="http://schemas.microsoft.com/office/powerpoint/2010/main" val="262797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5364088" y="122265"/>
            <a:ext cx="3024336" cy="584775"/>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What to Expect</a:t>
            </a:r>
          </a:p>
        </p:txBody>
      </p:sp>
      <p:sp>
        <p:nvSpPr>
          <p:cNvPr id="7" name="TextBox 6">
            <a:extLst>
              <a:ext uri="{FF2B5EF4-FFF2-40B4-BE49-F238E27FC236}">
                <a16:creationId xmlns:a16="http://schemas.microsoft.com/office/drawing/2014/main" id="{58C49B87-F835-B844-9560-0841A0A5DB36}"/>
              </a:ext>
            </a:extLst>
          </p:cNvPr>
          <p:cNvSpPr txBox="1"/>
          <p:nvPr/>
        </p:nvSpPr>
        <p:spPr>
          <a:xfrm>
            <a:off x="579409" y="1203598"/>
            <a:ext cx="7985181" cy="3477875"/>
          </a:xfrm>
          <a:prstGeom prst="rect">
            <a:avLst/>
          </a:prstGeom>
          <a:noFill/>
        </p:spPr>
        <p:txBody>
          <a:bodyPr wrap="square" rtlCol="0">
            <a:spAutoFit/>
          </a:bodyPr>
          <a:lstStyle/>
          <a:p>
            <a:r>
              <a:rPr lang="en-IN" sz="2000" dirty="0">
                <a:solidFill>
                  <a:srgbClr val="545454"/>
                </a:solidFill>
              </a:rPr>
              <a:t>By the end of this talk, you will understand</a:t>
            </a:r>
          </a:p>
          <a:p>
            <a:endParaRPr lang="en-IN" sz="2000" dirty="0">
              <a:solidFill>
                <a:srgbClr val="545454"/>
              </a:solidFill>
            </a:endParaRPr>
          </a:p>
          <a:p>
            <a:pPr marL="342900" indent="-342900">
              <a:buFont typeface="Courier New" panose="02070309020205020404" pitchFamily="49" charset="0"/>
              <a:buChar char="o"/>
            </a:pPr>
            <a:r>
              <a:rPr lang="en-IN" sz="2000" dirty="0">
                <a:solidFill>
                  <a:srgbClr val="545454"/>
                </a:solidFill>
              </a:rPr>
              <a:t>Why do we need Model Interpretability ?</a:t>
            </a:r>
          </a:p>
          <a:p>
            <a:pPr marL="342900" indent="-342900">
              <a:buFont typeface="Courier New" panose="02070309020205020404" pitchFamily="49" charset="0"/>
              <a:buChar char="o"/>
            </a:pPr>
            <a:r>
              <a:rPr lang="en-IN" sz="2000" dirty="0">
                <a:solidFill>
                  <a:srgbClr val="545454"/>
                </a:solidFill>
              </a:rPr>
              <a:t>What is model Interpretability ?</a:t>
            </a:r>
          </a:p>
          <a:p>
            <a:pPr marL="342900" indent="-342900">
              <a:buFont typeface="Courier New" panose="02070309020205020404" pitchFamily="49" charset="0"/>
              <a:buChar char="o"/>
            </a:pPr>
            <a:r>
              <a:rPr lang="en-IN" sz="2000" dirty="0">
                <a:solidFill>
                  <a:srgbClr val="545454"/>
                </a:solidFill>
              </a:rPr>
              <a:t>Types/Stages in improving model Interpretability ?</a:t>
            </a:r>
          </a:p>
          <a:p>
            <a:pPr marL="342900" indent="-342900">
              <a:buFont typeface="Courier New" panose="02070309020205020404" pitchFamily="49" charset="0"/>
              <a:buChar char="o"/>
            </a:pPr>
            <a:r>
              <a:rPr lang="en-IN" sz="2000" dirty="0">
                <a:solidFill>
                  <a:srgbClr val="545454"/>
                </a:solidFill>
              </a:rPr>
              <a:t>How to improve model accuracy using Interpretability ?</a:t>
            </a:r>
          </a:p>
          <a:p>
            <a:pPr marL="342900" indent="-342900">
              <a:buFont typeface="Courier New" panose="02070309020205020404" pitchFamily="49" charset="0"/>
              <a:buChar char="o"/>
            </a:pPr>
            <a:r>
              <a:rPr lang="en-IN" sz="2000" dirty="0">
                <a:solidFill>
                  <a:srgbClr val="545454"/>
                </a:solidFill>
              </a:rPr>
              <a:t>Experiments with model Interpretability</a:t>
            </a:r>
          </a:p>
          <a:p>
            <a:pPr marL="342900" indent="-342900">
              <a:buFont typeface="Courier New" panose="02070309020205020404" pitchFamily="49" charset="0"/>
              <a:buChar char="o"/>
            </a:pPr>
            <a:r>
              <a:rPr lang="en-IN" sz="2000" dirty="0">
                <a:solidFill>
                  <a:srgbClr val="545454"/>
                </a:solidFill>
              </a:rPr>
              <a:t>Toolkits for CV interpretability : Torch vision, Boilerplate codes in TF &amp; </a:t>
            </a:r>
            <a:r>
              <a:rPr lang="en-IN" sz="2000" dirty="0" err="1">
                <a:solidFill>
                  <a:srgbClr val="545454"/>
                </a:solidFill>
              </a:rPr>
              <a:t>Pytorch</a:t>
            </a:r>
            <a:r>
              <a:rPr lang="en-IN" sz="2000" dirty="0">
                <a:solidFill>
                  <a:srgbClr val="545454"/>
                </a:solidFill>
              </a:rPr>
              <a:t> </a:t>
            </a:r>
          </a:p>
          <a:p>
            <a:pPr marL="342900" indent="-342900">
              <a:buFont typeface="Courier New" panose="02070309020205020404" pitchFamily="49" charset="0"/>
              <a:buChar char="o"/>
            </a:pPr>
            <a:endParaRPr lang="en-IN" sz="2000" dirty="0">
              <a:solidFill>
                <a:srgbClr val="545454"/>
              </a:solidFill>
            </a:endParaRPr>
          </a:p>
          <a:p>
            <a:pPr marL="342900" indent="-342900">
              <a:buFont typeface="Courier New" panose="02070309020205020404" pitchFamily="49" charset="0"/>
              <a:buChar char="o"/>
            </a:pPr>
            <a:endParaRPr lang="en-IN" sz="2000" dirty="0">
              <a:solidFill>
                <a:srgbClr val="545454"/>
              </a:solidFill>
            </a:endParaRPr>
          </a:p>
        </p:txBody>
      </p:sp>
    </p:spTree>
    <p:extLst>
      <p:ext uri="{BB962C8B-B14F-4D97-AF65-F5344CB8AC3E}">
        <p14:creationId xmlns:p14="http://schemas.microsoft.com/office/powerpoint/2010/main" val="3358740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5364088" y="122265"/>
            <a:ext cx="3024336"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Why Interpretability</a:t>
            </a:r>
          </a:p>
        </p:txBody>
      </p:sp>
      <p:sp>
        <p:nvSpPr>
          <p:cNvPr id="7" name="TextBox 6">
            <a:extLst>
              <a:ext uri="{FF2B5EF4-FFF2-40B4-BE49-F238E27FC236}">
                <a16:creationId xmlns:a16="http://schemas.microsoft.com/office/drawing/2014/main" id="{58C49B87-F835-B844-9560-0841A0A5DB36}"/>
              </a:ext>
            </a:extLst>
          </p:cNvPr>
          <p:cNvSpPr txBox="1"/>
          <p:nvPr/>
        </p:nvSpPr>
        <p:spPr>
          <a:xfrm>
            <a:off x="579409" y="1203598"/>
            <a:ext cx="7985181" cy="2862322"/>
          </a:xfrm>
          <a:prstGeom prst="rect">
            <a:avLst/>
          </a:prstGeom>
          <a:noFill/>
        </p:spPr>
        <p:txBody>
          <a:bodyPr wrap="square" rtlCol="0">
            <a:spAutoFit/>
          </a:bodyPr>
          <a:lstStyle/>
          <a:p>
            <a:pPr marL="285750" indent="-285750">
              <a:buFontTx/>
              <a:buChar char="-"/>
            </a:pPr>
            <a:r>
              <a:rPr lang="en-US" sz="2000" dirty="0">
                <a:solidFill>
                  <a:srgbClr val="545454"/>
                </a:solidFill>
              </a:rPr>
              <a:t>Most of the models are judged based on accuracy metrics such as precision and recall of validation and test set. </a:t>
            </a:r>
          </a:p>
          <a:p>
            <a:pPr marL="285750" indent="-285750">
              <a:buFontTx/>
              <a:buChar char="-"/>
            </a:pPr>
            <a:r>
              <a:rPr lang="en-US" sz="2000" dirty="0">
                <a:solidFill>
                  <a:srgbClr val="545454"/>
                </a:solidFill>
              </a:rPr>
              <a:t>While it is important to note the model accuracy scores, we have no way to check why the model responded the way it did. </a:t>
            </a:r>
          </a:p>
          <a:p>
            <a:pPr marL="285750" indent="-285750">
              <a:buFontTx/>
              <a:buChar char="-"/>
            </a:pPr>
            <a:r>
              <a:rPr lang="en-US" sz="2000" dirty="0">
                <a:solidFill>
                  <a:srgbClr val="545454"/>
                </a:solidFill>
              </a:rPr>
              <a:t>Deploying any real-world safety-critical applications without understanding the models in depth can have unintended side effects.</a:t>
            </a:r>
          </a:p>
          <a:p>
            <a:pPr marL="285750" indent="-285750">
              <a:buFontTx/>
              <a:buChar char="-"/>
            </a:pPr>
            <a:r>
              <a:rPr lang="en-US" sz="2000" dirty="0">
                <a:solidFill>
                  <a:srgbClr val="545454"/>
                </a:solidFill>
              </a:rPr>
              <a:t>Model Interpretability gives us the ability to understand the reasoning behind the model’s decision.</a:t>
            </a:r>
          </a:p>
          <a:p>
            <a:endParaRPr lang="en-US" sz="2000" dirty="0">
              <a:solidFill>
                <a:srgbClr val="545454"/>
              </a:solidFill>
            </a:endParaRPr>
          </a:p>
        </p:txBody>
      </p:sp>
    </p:spTree>
    <p:extLst>
      <p:ext uri="{BB962C8B-B14F-4D97-AF65-F5344CB8AC3E}">
        <p14:creationId xmlns:p14="http://schemas.microsoft.com/office/powerpoint/2010/main" val="955579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E5CD82-0855-8F4D-AAB5-EFBE37BAC06A}"/>
              </a:ext>
            </a:extLst>
          </p:cNvPr>
          <p:cNvSpPr>
            <a:spLocks noGrp="1"/>
          </p:cNvSpPr>
          <p:nvPr>
            <p:ph type="ftr" sz="quarter" idx="11"/>
          </p:nvPr>
        </p:nvSpPr>
        <p:spPr/>
        <p:txBody>
          <a:bodyPr/>
          <a:lstStyle/>
          <a:p>
            <a:r>
              <a:rPr lang="en-IN"/>
              <a:t>All Rights Reserved.  Confidential.</a:t>
            </a:r>
            <a:endParaRPr lang="en-IN" dirty="0"/>
          </a:p>
        </p:txBody>
      </p:sp>
      <p:pic>
        <p:nvPicPr>
          <p:cNvPr id="3" name="Picture 2">
            <a:extLst>
              <a:ext uri="{FF2B5EF4-FFF2-40B4-BE49-F238E27FC236}">
                <a16:creationId xmlns:a16="http://schemas.microsoft.com/office/drawing/2014/main" id="{1AF52836-CF5A-EF4D-88CB-79C6DDAF6C64}"/>
              </a:ext>
            </a:extLst>
          </p:cNvPr>
          <p:cNvPicPr>
            <a:picLocks noChangeAspect="1"/>
          </p:cNvPicPr>
          <p:nvPr/>
        </p:nvPicPr>
        <p:blipFill>
          <a:blip r:embed="rId2"/>
          <a:stretch>
            <a:fillRect/>
          </a:stretch>
        </p:blipFill>
        <p:spPr>
          <a:xfrm>
            <a:off x="827584" y="771550"/>
            <a:ext cx="5960725" cy="3090746"/>
          </a:xfrm>
          <a:prstGeom prst="rect">
            <a:avLst/>
          </a:prstGeom>
        </p:spPr>
      </p:pic>
    </p:spTree>
    <p:extLst>
      <p:ext uri="{BB962C8B-B14F-4D97-AF65-F5344CB8AC3E}">
        <p14:creationId xmlns:p14="http://schemas.microsoft.com/office/powerpoint/2010/main" val="4060673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5364088" y="122265"/>
            <a:ext cx="3024336"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What is model Interpretability</a:t>
            </a:r>
          </a:p>
        </p:txBody>
      </p:sp>
    </p:spTree>
    <p:extLst>
      <p:ext uri="{BB962C8B-B14F-4D97-AF65-F5344CB8AC3E}">
        <p14:creationId xmlns:p14="http://schemas.microsoft.com/office/powerpoint/2010/main" val="1301993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3779912" y="122265"/>
            <a:ext cx="4608512"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Stages of Model Interpretability</a:t>
            </a:r>
          </a:p>
        </p:txBody>
      </p:sp>
    </p:spTree>
    <p:extLst>
      <p:ext uri="{BB962C8B-B14F-4D97-AF65-F5344CB8AC3E}">
        <p14:creationId xmlns:p14="http://schemas.microsoft.com/office/powerpoint/2010/main" val="2133305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3779912" y="122265"/>
            <a:ext cx="4608512"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Common Misunderstandings</a:t>
            </a:r>
          </a:p>
        </p:txBody>
      </p:sp>
    </p:spTree>
    <p:extLst>
      <p:ext uri="{BB962C8B-B14F-4D97-AF65-F5344CB8AC3E}">
        <p14:creationId xmlns:p14="http://schemas.microsoft.com/office/powerpoint/2010/main" val="949223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3779912" y="122265"/>
            <a:ext cx="4608512"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CV Interpretability techniques - Saliency</a:t>
            </a:r>
          </a:p>
        </p:txBody>
      </p:sp>
      <p:pic>
        <p:nvPicPr>
          <p:cNvPr id="4" name="Picture 3">
            <a:extLst>
              <a:ext uri="{FF2B5EF4-FFF2-40B4-BE49-F238E27FC236}">
                <a16:creationId xmlns:a16="http://schemas.microsoft.com/office/drawing/2014/main" id="{EF22D8F6-15BD-134E-AB31-3FD9A8B39D27}"/>
              </a:ext>
            </a:extLst>
          </p:cNvPr>
          <p:cNvPicPr>
            <a:picLocks noChangeAspect="1"/>
          </p:cNvPicPr>
          <p:nvPr/>
        </p:nvPicPr>
        <p:blipFill>
          <a:blip r:embed="rId2"/>
          <a:stretch>
            <a:fillRect/>
          </a:stretch>
        </p:blipFill>
        <p:spPr>
          <a:xfrm>
            <a:off x="6634466" y="2016246"/>
            <a:ext cx="2014102" cy="2014102"/>
          </a:xfrm>
          <a:prstGeom prst="rect">
            <a:avLst/>
          </a:prstGeom>
        </p:spPr>
      </p:pic>
      <p:pic>
        <p:nvPicPr>
          <p:cNvPr id="6" name="Picture 5">
            <a:extLst>
              <a:ext uri="{FF2B5EF4-FFF2-40B4-BE49-F238E27FC236}">
                <a16:creationId xmlns:a16="http://schemas.microsoft.com/office/drawing/2014/main" id="{48D20590-9F9D-0C48-B96E-31D8C15A5B73}"/>
              </a:ext>
            </a:extLst>
          </p:cNvPr>
          <p:cNvPicPr>
            <a:picLocks noChangeAspect="1"/>
          </p:cNvPicPr>
          <p:nvPr/>
        </p:nvPicPr>
        <p:blipFill>
          <a:blip r:embed="rId3"/>
          <a:stretch>
            <a:fillRect/>
          </a:stretch>
        </p:blipFill>
        <p:spPr>
          <a:xfrm>
            <a:off x="495432" y="1347614"/>
            <a:ext cx="5571778" cy="3351367"/>
          </a:xfrm>
          <a:prstGeom prst="rect">
            <a:avLst/>
          </a:prstGeom>
        </p:spPr>
      </p:pic>
    </p:spTree>
    <p:extLst>
      <p:ext uri="{BB962C8B-B14F-4D97-AF65-F5344CB8AC3E}">
        <p14:creationId xmlns:p14="http://schemas.microsoft.com/office/powerpoint/2010/main" val="1918596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6D0063-2DC2-0A4C-B054-DA105CB88028}"/>
              </a:ext>
            </a:extLst>
          </p:cNvPr>
          <p:cNvSpPr>
            <a:spLocks noGrp="1"/>
          </p:cNvSpPr>
          <p:nvPr>
            <p:ph type="ftr" sz="quarter" idx="11"/>
          </p:nvPr>
        </p:nvSpPr>
        <p:spPr/>
        <p:txBody>
          <a:bodyPr/>
          <a:lstStyle/>
          <a:p>
            <a:r>
              <a:rPr lang="en-IN"/>
              <a:t>All Rights Reserved.  Confidential.</a:t>
            </a:r>
            <a:endParaRPr lang="en-IN" dirty="0"/>
          </a:p>
        </p:txBody>
      </p:sp>
      <p:pic>
        <p:nvPicPr>
          <p:cNvPr id="3" name="Picture 2">
            <a:extLst>
              <a:ext uri="{FF2B5EF4-FFF2-40B4-BE49-F238E27FC236}">
                <a16:creationId xmlns:a16="http://schemas.microsoft.com/office/drawing/2014/main" id="{DD05AE23-3C43-EE44-8435-F92AB1AB888D}"/>
              </a:ext>
            </a:extLst>
          </p:cNvPr>
          <p:cNvPicPr>
            <a:picLocks noChangeAspect="1"/>
          </p:cNvPicPr>
          <p:nvPr/>
        </p:nvPicPr>
        <p:blipFill>
          <a:blip r:embed="rId2"/>
          <a:stretch>
            <a:fillRect/>
          </a:stretch>
        </p:blipFill>
        <p:spPr>
          <a:xfrm>
            <a:off x="1259632" y="1347614"/>
            <a:ext cx="5760640" cy="3240050"/>
          </a:xfrm>
          <a:prstGeom prst="rect">
            <a:avLst/>
          </a:prstGeom>
        </p:spPr>
      </p:pic>
      <p:sp>
        <p:nvSpPr>
          <p:cNvPr id="4" name="TextBox 3">
            <a:extLst>
              <a:ext uri="{FF2B5EF4-FFF2-40B4-BE49-F238E27FC236}">
                <a16:creationId xmlns:a16="http://schemas.microsoft.com/office/drawing/2014/main" id="{38B5077A-F17E-B143-9D76-D65DB9A9C275}"/>
              </a:ext>
            </a:extLst>
          </p:cNvPr>
          <p:cNvSpPr txBox="1"/>
          <p:nvPr/>
        </p:nvSpPr>
        <p:spPr>
          <a:xfrm>
            <a:off x="2627784" y="122265"/>
            <a:ext cx="5760640"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CV Interpretability techniques – </a:t>
            </a:r>
            <a:r>
              <a:rPr lang="en-IN" sz="3200" dirty="0" err="1">
                <a:solidFill>
                  <a:srgbClr val="545454"/>
                </a:solidFill>
                <a:latin typeface="Raleway" pitchFamily="34" charset="0"/>
                <a:cs typeface="Sarabun" pitchFamily="2" charset="-34"/>
              </a:rPr>
              <a:t>Unitwise</a:t>
            </a:r>
            <a:r>
              <a:rPr lang="en-IN" sz="3200" dirty="0">
                <a:solidFill>
                  <a:srgbClr val="545454"/>
                </a:solidFill>
                <a:latin typeface="Raleway" pitchFamily="34" charset="0"/>
                <a:cs typeface="Sarabun" pitchFamily="2" charset="-34"/>
              </a:rPr>
              <a:t> </a:t>
            </a:r>
            <a:r>
              <a:rPr lang="en-IN" sz="3200" dirty="0" err="1">
                <a:solidFill>
                  <a:srgbClr val="545454"/>
                </a:solidFill>
                <a:latin typeface="Raleway" pitchFamily="34" charset="0"/>
                <a:cs typeface="Sarabun" pitchFamily="2" charset="-34"/>
              </a:rPr>
              <a:t>ananlysis</a:t>
            </a:r>
            <a:endParaRPr lang="en-IN" sz="3200" dirty="0">
              <a:solidFill>
                <a:srgbClr val="545454"/>
              </a:solidFill>
              <a:latin typeface="Raleway" pitchFamily="34" charset="0"/>
              <a:cs typeface="Sarabun" pitchFamily="2" charset="-34"/>
            </a:endParaRPr>
          </a:p>
        </p:txBody>
      </p:sp>
    </p:spTree>
    <p:extLst>
      <p:ext uri="{BB962C8B-B14F-4D97-AF65-F5344CB8AC3E}">
        <p14:creationId xmlns:p14="http://schemas.microsoft.com/office/powerpoint/2010/main" val="627544293"/>
      </p:ext>
    </p:extLst>
  </p:cSld>
  <p:clrMapOvr>
    <a:masterClrMapping/>
  </p:clrMapOvr>
</p:sld>
</file>

<file path=ppt/theme/theme1.xml><?xml version="1.0" encoding="utf-8"?>
<a:theme xmlns:a="http://schemas.openxmlformats.org/drawingml/2006/main" name="Office Theme">
  <a:themeElements>
    <a:clrScheme name="Toyota Colors">
      <a:dk1>
        <a:srgbClr val="DE2935"/>
      </a:dk1>
      <a:lt1>
        <a:sysClr val="window" lastClr="FFFFFF"/>
      </a:lt1>
      <a:dk2>
        <a:srgbClr val="BE2189"/>
      </a:dk2>
      <a:lt2>
        <a:srgbClr val="F8DB35"/>
      </a:lt2>
      <a:accent1>
        <a:srgbClr val="DE2935"/>
      </a:accent1>
      <a:accent2>
        <a:srgbClr val="E43090"/>
      </a:accent2>
      <a:accent3>
        <a:srgbClr val="F8DB35"/>
      </a:accent3>
      <a:accent4>
        <a:srgbClr val="A4AD3C"/>
      </a:accent4>
      <a:accent5>
        <a:srgbClr val="BE2189"/>
      </a:accent5>
      <a:accent6>
        <a:srgbClr val="95C1D3"/>
      </a:accent6>
      <a:hlink>
        <a:srgbClr val="4BACC6"/>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Toyota Colors">
      <a:dk1>
        <a:srgbClr val="DE2935"/>
      </a:dk1>
      <a:lt1>
        <a:sysClr val="window" lastClr="FFFFFF"/>
      </a:lt1>
      <a:dk2>
        <a:srgbClr val="BE2189"/>
      </a:dk2>
      <a:lt2>
        <a:srgbClr val="F8DB35"/>
      </a:lt2>
      <a:accent1>
        <a:srgbClr val="DE2935"/>
      </a:accent1>
      <a:accent2>
        <a:srgbClr val="E43090"/>
      </a:accent2>
      <a:accent3>
        <a:srgbClr val="F8DB35"/>
      </a:accent3>
      <a:accent4>
        <a:srgbClr val="A4AD3C"/>
      </a:accent4>
      <a:accent5>
        <a:srgbClr val="BE2189"/>
      </a:accent5>
      <a:accent6>
        <a:srgbClr val="95C1D3"/>
      </a:accent6>
      <a:hlink>
        <a:srgbClr val="4BACC6"/>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Toyota Colors">
      <a:dk1>
        <a:srgbClr val="DE2935"/>
      </a:dk1>
      <a:lt1>
        <a:sysClr val="window" lastClr="FFFFFF"/>
      </a:lt1>
      <a:dk2>
        <a:srgbClr val="BE2189"/>
      </a:dk2>
      <a:lt2>
        <a:srgbClr val="F8DB35"/>
      </a:lt2>
      <a:accent1>
        <a:srgbClr val="DE2935"/>
      </a:accent1>
      <a:accent2>
        <a:srgbClr val="E43090"/>
      </a:accent2>
      <a:accent3>
        <a:srgbClr val="F8DB35"/>
      </a:accent3>
      <a:accent4>
        <a:srgbClr val="A4AD3C"/>
      </a:accent4>
      <a:accent5>
        <a:srgbClr val="BE2189"/>
      </a:accent5>
      <a:accent6>
        <a:srgbClr val="95C1D3"/>
      </a:accent6>
      <a:hlink>
        <a:srgbClr val="4BACC6"/>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5DD7471F744145B1F883EE92C89E87" ma:contentTypeVersion="5" ma:contentTypeDescription="Create a new document." ma:contentTypeScope="" ma:versionID="ce2f7ef76eaeefa45f89d98e3e632f3c">
  <xsd:schema xmlns:xsd="http://www.w3.org/2001/XMLSchema" xmlns:xs="http://www.w3.org/2001/XMLSchema" xmlns:p="http://schemas.microsoft.com/office/2006/metadata/properties" xmlns:ns2="656fccda-520f-4be6-b35d-6940656ee924" xmlns:ns3="ae345e1a-e31a-49b1-a5b0-33d32bb6d0bb" targetNamespace="http://schemas.microsoft.com/office/2006/metadata/properties" ma:root="true" ma:fieldsID="8484490227324f65550907da2eb48f65" ns2:_="" ns3:_="">
    <xsd:import namespace="656fccda-520f-4be6-b35d-6940656ee924"/>
    <xsd:import namespace="ae345e1a-e31a-49b1-a5b0-33d32bb6d0b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6fccda-520f-4be6-b35d-6940656ee9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345e1a-e31a-49b1-a5b0-33d32bb6d0b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2E6026-5EA0-497F-BA7A-EC48BBD8F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6fccda-520f-4be6-b35d-6940656ee924"/>
    <ds:schemaRef ds:uri="ae345e1a-e31a-49b1-a5b0-33d32bb6d0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E22E80-7797-4976-8A26-4F8E3EAE635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B63AE7D-F466-4767-9E1C-B357008FE0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2925</TotalTime>
  <Words>515</Words>
  <Application>Microsoft Macintosh PowerPoint</Application>
  <PresentationFormat>On-screen Show (16:9)</PresentationFormat>
  <Paragraphs>61</Paragraphs>
  <Slides>15</Slides>
  <Notes>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15</vt:i4>
      </vt:variant>
    </vt:vector>
  </HeadingPairs>
  <TitlesOfParts>
    <vt:vector size="25" baseType="lpstr">
      <vt:lpstr>Arial</vt:lpstr>
      <vt:lpstr>Calibri</vt:lpstr>
      <vt:lpstr>Courier New</vt:lpstr>
      <vt:lpstr>Raleway</vt:lpstr>
      <vt:lpstr>Raleway Medium</vt:lpstr>
      <vt:lpstr>Office Theme</vt:lpstr>
      <vt:lpstr>1_Custom Design</vt:lpstr>
      <vt:lpstr>Custom Design</vt:lpstr>
      <vt:lpstr>2_Custom Design</vt:lpstr>
      <vt:lpstr>3_Custom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Harshavardhan Thirupathi (TCIN)</cp:lastModifiedBy>
  <cp:revision>104</cp:revision>
  <dcterms:created xsi:type="dcterms:W3CDTF">2021-01-27T12:37:27Z</dcterms:created>
  <dcterms:modified xsi:type="dcterms:W3CDTF">2021-05-22T04:46:05Z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0x0101006F5DD7471F744145B1F883EE92C89E87</vt:lpwstr>
  </property>
</Properties>
</file>